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/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>
                <a:solidFill>
                  <a:srgbClr val="FFFFFF"/>
                </a:solidFill>
              </a:defRPr>
            </a:lvl1pPr>
          </a:lstStyle>
          <a:p>
            <a:pPr/>
            <a:r>
              <a:t>作者和日期</a:t>
            </a:r>
          </a:p>
        </p:txBody>
      </p:sp>
      <p:sp>
        <p:nvSpPr>
          <p:cNvPr id="12" name="演示文稿标题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演示文稿标题</a:t>
            </a:r>
          </a:p>
        </p:txBody>
      </p:sp>
      <p:sp>
        <p:nvSpPr>
          <p:cNvPr id="13" name="正文级别 1…"/>
          <p:cNvSpPr txBox="1"/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说明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正文级别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事实信息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事实信息</a:t>
            </a:r>
          </a:p>
        </p:txBody>
      </p:sp>
      <p:sp>
        <p:nvSpPr>
          <p:cNvPr id="10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属性</a:t>
            </a:r>
          </a:p>
        </p:txBody>
      </p:sp>
      <p:sp>
        <p:nvSpPr>
          <p:cNvPr id="116" name="正文级别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“著名引文”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从下面看蓝天下的热气球"/>
          <p:cNvSpPr/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从上面看热气球顶部的特写"/>
          <p:cNvSpPr/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从下面看蓝天下的热气球"/>
          <p:cNvSpPr/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从下面看蓝天下的热气球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从上面看热气球顶部的特写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演示文稿标题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演示文稿标题</a:t>
            </a:r>
          </a:p>
        </p:txBody>
      </p:sp>
      <p:sp>
        <p:nvSpPr>
          <p:cNvPr id="23" name="作者和日期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作者和日期</a:t>
            </a:r>
          </a:p>
        </p:txBody>
      </p:sp>
      <p:sp>
        <p:nvSpPr>
          <p:cNvPr id="24" name="正文级别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从下面看热气球的特写"/>
          <p:cNvSpPr/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幻灯片标题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幻灯片标题</a:t>
            </a:r>
          </a:p>
        </p:txBody>
      </p:sp>
      <p:sp>
        <p:nvSpPr>
          <p:cNvPr id="34" name="正文级别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幻灯片副标题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43" name="幻灯片副标题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44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副标题"/>
          <p:cNvSpPr txBox="1"/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61" name="正文级别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从下面看蓝天下的热气球"/>
          <p:cNvSpPr/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幻灯片标题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6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节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章节标题</a:t>
            </a:r>
          </a:p>
        </p:txBody>
      </p:sp>
      <p:sp>
        <p:nvSpPr>
          <p:cNvPr id="72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80" name="幻灯片副标题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8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议程标题</a:t>
            </a:r>
          </a:p>
        </p:txBody>
      </p:sp>
      <p:sp>
        <p:nvSpPr>
          <p:cNvPr id="89" name="议程副标题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议程副标题</a:t>
            </a:r>
          </a:p>
        </p:txBody>
      </p:sp>
      <p:sp>
        <p:nvSpPr>
          <p:cNvPr id="90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议程主题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幻灯片标题</a:t>
            </a:r>
          </a:p>
        </p:txBody>
      </p:sp>
      <p:sp>
        <p:nvSpPr>
          <p:cNvPr id="3" name="正文级别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标准产品组-前端开发  姚东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标准产品组-前端开发  姚东</a:t>
            </a:r>
          </a:p>
        </p:txBody>
      </p:sp>
      <p:sp>
        <p:nvSpPr>
          <p:cNvPr id="152" name="前端的性能分析、原理及优化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前端的性能分析、原理及优化</a:t>
            </a:r>
          </a:p>
        </p:txBody>
      </p:sp>
      <p:sp>
        <p:nvSpPr>
          <p:cNvPr id="153" name="演示文稿副标题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脚本和样式的处理顺序"/>
          <p:cNvSpPr txBox="1"/>
          <p:nvPr/>
        </p:nvSpPr>
        <p:spPr>
          <a:xfrm>
            <a:off x="951148" y="734882"/>
            <a:ext cx="7099301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>
                <a:solidFill>
                  <a:srgbClr val="FFFFFF"/>
                </a:solidFill>
              </a:defRPr>
            </a:lvl1pPr>
          </a:lstStyle>
          <a:p>
            <a:pPr/>
            <a:r>
              <a:t>脚本和样式的处理顺序</a:t>
            </a:r>
          </a:p>
        </p:txBody>
      </p:sp>
      <p:sp>
        <p:nvSpPr>
          <p:cNvPr id="195" name="当HTML解析器遇到&lt;script&gt;标签的时候会立即解析和执行该标签里面的代码。此通过是同步的。"/>
          <p:cNvSpPr txBox="1"/>
          <p:nvPr/>
        </p:nvSpPr>
        <p:spPr>
          <a:xfrm>
            <a:off x="984481" y="2116885"/>
            <a:ext cx="2032383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5500">
              <a:defRPr b="1" sz="3600">
                <a:solidFill>
                  <a:srgbClr val="D5D5D5"/>
                </a:solidFill>
              </a:defRPr>
            </a:lvl1pPr>
          </a:lstStyle>
          <a:p>
            <a:pPr/>
            <a:r>
              <a:t>当HTML解析器遇到&lt;script&gt;标签的时候会立即解析和执行该标签里面的代码。此通过是同步的。</a:t>
            </a:r>
          </a:p>
        </p:txBody>
      </p:sp>
      <p:sp>
        <p:nvSpPr>
          <p:cNvPr id="196" name="defer 和 async:…"/>
          <p:cNvSpPr txBox="1"/>
          <p:nvPr/>
        </p:nvSpPr>
        <p:spPr>
          <a:xfrm>
            <a:off x="2030082" y="4596276"/>
            <a:ext cx="20323835" cy="4523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825500">
              <a:defRPr b="1" sz="3600">
                <a:solidFill>
                  <a:srgbClr val="D5D5D5"/>
                </a:solidFill>
              </a:defRPr>
            </a:pPr>
            <a:r>
              <a:t>defer 和 async:</a:t>
            </a:r>
          </a:p>
          <a:p>
            <a:pPr algn="l" defTabSz="825500">
              <a:defRPr b="1" sz="3600">
                <a:solidFill>
                  <a:srgbClr val="D5D5D5"/>
                </a:solidFill>
              </a:defRPr>
            </a:pPr>
          </a:p>
          <a:p>
            <a:pPr marL="666750" indent="-666750" algn="l" defTabSz="825500">
              <a:buSzPct val="100000"/>
              <a:buAutoNum type="arabicPeriod" startAt="1"/>
              <a:defRPr b="1" sz="3600">
                <a:solidFill>
                  <a:srgbClr val="D5D5D5"/>
                </a:solidFill>
              </a:defRPr>
            </a:pPr>
            <a:r>
              <a:t>当浏览器遇到async的script变迁的时候会立即下载执行，同时继续加载页面。解决了阻塞问题，但是async下载的脚本具体什么时候执行就不太确定了，如果脚本需要修改DOM元素的就有可能会出错，适合第三方脚本</a:t>
            </a:r>
          </a:p>
          <a:p>
            <a:pPr marL="666750" indent="-666750" algn="l" defTabSz="825500">
              <a:buSzPct val="100000"/>
              <a:buAutoNum type="arabicPeriod" startAt="1"/>
              <a:defRPr b="1" sz="3600">
                <a:solidFill>
                  <a:srgbClr val="D5D5D5"/>
                </a:solidFill>
              </a:defRPr>
            </a:pPr>
            <a:r>
              <a:t>当浏览器解析器遇到defer属性的时候，浏览器会下载script，但是不管脚本是不是下载完了都会等到HTML解析完成后执行脚本。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浏览器的重绘和重排"/>
          <p:cNvSpPr txBox="1"/>
          <p:nvPr/>
        </p:nvSpPr>
        <p:spPr>
          <a:xfrm>
            <a:off x="8991600" y="6318249"/>
            <a:ext cx="6400800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>
                <a:solidFill>
                  <a:srgbClr val="FFFFFF"/>
                </a:solidFill>
              </a:defRPr>
            </a:lvl1pPr>
          </a:lstStyle>
          <a:p>
            <a:pPr/>
            <a:r>
              <a:t>浏览器的重绘和重排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重排和重绘"/>
          <p:cNvSpPr txBox="1"/>
          <p:nvPr/>
        </p:nvSpPr>
        <p:spPr>
          <a:xfrm>
            <a:off x="951148" y="734882"/>
            <a:ext cx="3606801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>
                <a:solidFill>
                  <a:srgbClr val="FFFFFF"/>
                </a:solidFill>
              </a:defRPr>
            </a:lvl1pPr>
          </a:lstStyle>
          <a:p>
            <a:pPr/>
            <a:r>
              <a:t>重排和重绘</a:t>
            </a:r>
          </a:p>
        </p:txBody>
      </p:sp>
      <p:sp>
        <p:nvSpPr>
          <p:cNvPr id="201" name="文本"/>
          <p:cNvSpPr txBox="1"/>
          <p:nvPr/>
        </p:nvSpPr>
        <p:spPr>
          <a:xfrm>
            <a:off x="984481" y="2116885"/>
            <a:ext cx="20323835" cy="7366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 defTabSz="825500">
              <a:defRPr b="1" sz="3600">
                <a:solidFill>
                  <a:srgbClr val="D5D5D5"/>
                </a:solidFill>
              </a:defRPr>
            </a:pPr>
          </a:p>
        </p:txBody>
      </p:sp>
      <p:sp>
        <p:nvSpPr>
          <p:cNvPr id="202" name="重排：…"/>
          <p:cNvSpPr txBox="1"/>
          <p:nvPr/>
        </p:nvSpPr>
        <p:spPr>
          <a:xfrm>
            <a:off x="1646490" y="4126402"/>
            <a:ext cx="20323835" cy="320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825500">
              <a:defRPr b="1" sz="3600">
                <a:solidFill>
                  <a:srgbClr val="D5D5D5"/>
                </a:solidFill>
              </a:defRPr>
            </a:pPr>
            <a:r>
              <a:t>重排：</a:t>
            </a:r>
          </a:p>
          <a:p>
            <a:pPr algn="l" defTabSz="825500">
              <a:defRPr b="1" sz="3600">
                <a:solidFill>
                  <a:srgbClr val="D5D5D5"/>
                </a:solidFill>
              </a:defRPr>
            </a:pPr>
            <a:r>
              <a:t>重新生成元素、重新排列布局，例如元素的宽、高被修改</a:t>
            </a:r>
          </a:p>
          <a:p>
            <a:pPr algn="l" defTabSz="825500">
              <a:defRPr b="1" sz="3600">
                <a:solidFill>
                  <a:srgbClr val="D5D5D5"/>
                </a:solidFill>
              </a:defRPr>
            </a:pPr>
          </a:p>
          <a:p>
            <a:pPr algn="l" defTabSz="825500">
              <a:defRPr b="1" sz="3600">
                <a:solidFill>
                  <a:srgbClr val="D5D5D5"/>
                </a:solidFill>
              </a:defRPr>
            </a:pPr>
            <a:r>
              <a:t>重绘：</a:t>
            </a:r>
          </a:p>
          <a:p>
            <a:pPr algn="l" defTabSz="825500">
              <a:defRPr b="1" sz="3600">
                <a:solidFill>
                  <a:srgbClr val="D5D5D5"/>
                </a:solidFill>
              </a:defRPr>
            </a:pPr>
            <a:r>
              <a:t>某些元素的外观被修改，例如元素的填充颜色</a:t>
            </a:r>
          </a:p>
        </p:txBody>
      </p:sp>
      <p:sp>
        <p:nvSpPr>
          <p:cNvPr id="203" name="性能消耗：重排 &gt; 重绘"/>
          <p:cNvSpPr txBox="1"/>
          <p:nvPr/>
        </p:nvSpPr>
        <p:spPr>
          <a:xfrm>
            <a:off x="9039300" y="9333207"/>
            <a:ext cx="6305399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性能消耗：重排 &gt; 重绘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哪些情况会发生重排"/>
          <p:cNvSpPr txBox="1"/>
          <p:nvPr/>
        </p:nvSpPr>
        <p:spPr>
          <a:xfrm>
            <a:off x="951148" y="734882"/>
            <a:ext cx="6400801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>
                <a:solidFill>
                  <a:srgbClr val="FFFFFF"/>
                </a:solidFill>
              </a:defRPr>
            </a:lvl1pPr>
          </a:lstStyle>
          <a:p>
            <a:pPr/>
            <a:r>
              <a:t>哪些情况会发生重排</a:t>
            </a:r>
          </a:p>
        </p:txBody>
      </p:sp>
      <p:sp>
        <p:nvSpPr>
          <p:cNvPr id="206" name="当DOM的变化影响了几何信息，浏览器需要重新计算元素的几何属性，将元素放在适合的位置，这个过程叫做重排"/>
          <p:cNvSpPr txBox="1"/>
          <p:nvPr/>
        </p:nvSpPr>
        <p:spPr>
          <a:xfrm>
            <a:off x="956897" y="2277961"/>
            <a:ext cx="20323835" cy="1384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5500">
              <a:defRPr b="1" sz="3600">
                <a:solidFill>
                  <a:srgbClr val="D5D5D5"/>
                </a:solidFill>
              </a:defRPr>
            </a:lvl1pPr>
          </a:lstStyle>
          <a:p>
            <a:pPr/>
            <a:r>
              <a:t>当DOM的变化影响了几何信息，浏览器需要重新计算元素的几何属性，将元素放在适合的位置，这个过程叫做重排</a:t>
            </a:r>
          </a:p>
        </p:txBody>
      </p:sp>
      <p:sp>
        <p:nvSpPr>
          <p:cNvPr id="207" name="页面初始化渲染（开销最大的重排）…"/>
          <p:cNvSpPr txBox="1"/>
          <p:nvPr/>
        </p:nvSpPr>
        <p:spPr>
          <a:xfrm>
            <a:off x="2030082" y="5538672"/>
            <a:ext cx="20323835" cy="5221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66750" indent="-666750" algn="l" defTabSz="825500">
              <a:buSzPct val="100000"/>
              <a:buAutoNum type="arabicPeriod" startAt="1"/>
              <a:defRPr b="1" sz="3600">
                <a:solidFill>
                  <a:srgbClr val="D5D5D5"/>
                </a:solidFill>
              </a:defRPr>
            </a:pPr>
            <a:r>
              <a:t>页面初始化渲染（开销最大的重排）</a:t>
            </a:r>
          </a:p>
          <a:p>
            <a:pPr marL="666750" indent="-666750" algn="l" defTabSz="825500">
              <a:buSzPct val="100000"/>
              <a:buAutoNum type="arabicPeriod" startAt="1"/>
              <a:defRPr b="1" sz="3600">
                <a:solidFill>
                  <a:srgbClr val="D5D5D5"/>
                </a:solidFill>
              </a:defRPr>
            </a:pPr>
            <a:r>
              <a:t>添加、删除可见DOM元素</a:t>
            </a:r>
          </a:p>
          <a:p>
            <a:pPr marL="666750" indent="-666750" algn="l" defTabSz="825500">
              <a:buSzPct val="100000"/>
              <a:buAutoNum type="arabicPeriod" startAt="1"/>
              <a:defRPr b="1" sz="3600">
                <a:solidFill>
                  <a:srgbClr val="D5D5D5"/>
                </a:solidFill>
              </a:defRPr>
            </a:pPr>
            <a:r>
              <a:t>改变元素位置</a:t>
            </a:r>
          </a:p>
          <a:p>
            <a:pPr marL="666750" indent="-666750" algn="l" defTabSz="825500">
              <a:buSzPct val="100000"/>
              <a:buAutoNum type="arabicPeriod" startAt="1"/>
              <a:defRPr b="1" sz="3600">
                <a:solidFill>
                  <a:srgbClr val="D5D5D5"/>
                </a:solidFill>
              </a:defRPr>
            </a:pPr>
            <a:r>
              <a:t>改变元素尺寸，例如：边距、填充边框</a:t>
            </a:r>
          </a:p>
          <a:p>
            <a:pPr marL="666750" indent="-666750" algn="l" defTabSz="825500">
              <a:buSzPct val="100000"/>
              <a:buAutoNum type="arabicPeriod" startAt="1"/>
              <a:defRPr b="1" sz="3600">
                <a:solidFill>
                  <a:srgbClr val="D5D5D5"/>
                </a:solidFill>
              </a:defRPr>
            </a:pPr>
            <a:r>
              <a:t>改变元素的内容，例如：文字数量、图片大小等</a:t>
            </a:r>
          </a:p>
          <a:p>
            <a:pPr marL="666750" indent="-666750" algn="l" defTabSz="825500">
              <a:buSzPct val="100000"/>
              <a:buAutoNum type="arabicPeriod" startAt="1"/>
              <a:defRPr b="1" sz="3600">
                <a:solidFill>
                  <a:srgbClr val="D5D5D5"/>
                </a:solidFill>
              </a:defRPr>
            </a:pPr>
            <a:r>
              <a:t>改变浏览器窗口的尺寸，例如：resize事件</a:t>
            </a:r>
          </a:p>
          <a:p>
            <a:pPr marL="666750" indent="-666750" algn="l" defTabSz="825500">
              <a:buSzPct val="100000"/>
              <a:buAutoNum type="arabicPeriod" startAt="1"/>
              <a:defRPr b="1" sz="3600">
                <a:solidFill>
                  <a:srgbClr val="D5D5D5"/>
                </a:solidFill>
              </a:defRPr>
            </a:pPr>
            <a:r>
              <a:t>某些属性或调用某些计算方法，例如：offsetWidth、offsetHeight等，调用getComputedStyle方法也会触发重排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哪些情况会发生重绘"/>
          <p:cNvSpPr txBox="1"/>
          <p:nvPr/>
        </p:nvSpPr>
        <p:spPr>
          <a:xfrm>
            <a:off x="951148" y="734882"/>
            <a:ext cx="6400801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>
                <a:solidFill>
                  <a:srgbClr val="FFFFFF"/>
                </a:solidFill>
              </a:defRPr>
            </a:lvl1pPr>
          </a:lstStyle>
          <a:p>
            <a:pPr/>
            <a:r>
              <a:t>哪些情况会发生重绘</a:t>
            </a:r>
          </a:p>
        </p:txBody>
      </p:sp>
      <p:sp>
        <p:nvSpPr>
          <p:cNvPr id="210" name="当一个元素外观被改变了，但没有改变布局，重新把元素外观绘制出来的过程叫做重绘"/>
          <p:cNvSpPr txBox="1"/>
          <p:nvPr/>
        </p:nvSpPr>
        <p:spPr>
          <a:xfrm>
            <a:off x="956897" y="2602092"/>
            <a:ext cx="2032383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5500">
              <a:defRPr b="1" sz="3600">
                <a:solidFill>
                  <a:srgbClr val="D5D5D5"/>
                </a:solidFill>
              </a:defRPr>
            </a:lvl1pPr>
          </a:lstStyle>
          <a:p>
            <a:pPr/>
            <a:r>
              <a:t>当一个元素外观被改变了，但没有改变布局，重新把元素外观绘制出来的过程叫做重绘</a:t>
            </a:r>
          </a:p>
        </p:txBody>
      </p:sp>
      <p:sp>
        <p:nvSpPr>
          <p:cNvPr id="211" name="常见的引起重绘的属性"/>
          <p:cNvSpPr txBox="1"/>
          <p:nvPr/>
        </p:nvSpPr>
        <p:spPr>
          <a:xfrm>
            <a:off x="956897" y="4126402"/>
            <a:ext cx="2032383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5500">
              <a:defRPr b="1" sz="3600">
                <a:solidFill>
                  <a:srgbClr val="D5D5D5"/>
                </a:solidFill>
              </a:defRPr>
            </a:lvl1pPr>
          </a:lstStyle>
          <a:p>
            <a:pPr/>
            <a:r>
              <a:t>常见的引起重绘的属性</a:t>
            </a:r>
          </a:p>
        </p:txBody>
      </p:sp>
      <p:pic>
        <p:nvPicPr>
          <p:cNvPr id="212" name="重绘.png" descr="重绘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4050" y="5650712"/>
            <a:ext cx="23075900" cy="7505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性能优化的一些提示"/>
          <p:cNvSpPr txBox="1"/>
          <p:nvPr/>
        </p:nvSpPr>
        <p:spPr>
          <a:xfrm>
            <a:off x="951148" y="734882"/>
            <a:ext cx="6400801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>
                <a:solidFill>
                  <a:srgbClr val="FFFFFF"/>
                </a:solidFill>
              </a:defRPr>
            </a:lvl1pPr>
          </a:lstStyle>
          <a:p>
            <a:pPr/>
            <a:r>
              <a:t>性能优化的一些提示</a:t>
            </a:r>
          </a:p>
        </p:txBody>
      </p:sp>
      <p:sp>
        <p:nvSpPr>
          <p:cNvPr id="215" name="如下写法将会触发三次重排"/>
          <p:cNvSpPr txBox="1"/>
          <p:nvPr/>
        </p:nvSpPr>
        <p:spPr>
          <a:xfrm>
            <a:off x="956897" y="2602092"/>
            <a:ext cx="2032383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5500">
              <a:defRPr b="1" sz="3600">
                <a:solidFill>
                  <a:srgbClr val="D5D5D5"/>
                </a:solidFill>
              </a:defRPr>
            </a:lvl1pPr>
          </a:lstStyle>
          <a:p>
            <a:pPr/>
            <a:r>
              <a:t>如下写法将会触发三次重排</a:t>
            </a:r>
          </a:p>
        </p:txBody>
      </p:sp>
      <p:pic>
        <p:nvPicPr>
          <p:cNvPr id="216" name="carbon.png" descr="carb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10369" y="3198863"/>
            <a:ext cx="9763261" cy="4549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carbon (2).png" descr="carbon (2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3500" y="9133023"/>
            <a:ext cx="21717000" cy="3835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线条 线条" descr="线条 线条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11359457" y="8220826"/>
            <a:ext cx="1760359" cy="51968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性能优化的一些提示"/>
          <p:cNvSpPr txBox="1"/>
          <p:nvPr/>
        </p:nvSpPr>
        <p:spPr>
          <a:xfrm>
            <a:off x="951148" y="734882"/>
            <a:ext cx="6400801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>
                <a:solidFill>
                  <a:srgbClr val="FFFFFF"/>
                </a:solidFill>
              </a:defRPr>
            </a:lvl1pPr>
          </a:lstStyle>
          <a:p>
            <a:pPr/>
            <a:r>
              <a:t>性能优化的一些提示</a:t>
            </a:r>
          </a:p>
        </p:txBody>
      </p:sp>
      <p:sp>
        <p:nvSpPr>
          <p:cNvPr id="222" name="使用文档片段批量操作DOM"/>
          <p:cNvSpPr txBox="1"/>
          <p:nvPr/>
        </p:nvSpPr>
        <p:spPr>
          <a:xfrm>
            <a:off x="1205151" y="2602092"/>
            <a:ext cx="2032383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5500">
              <a:defRPr b="1" sz="3600">
                <a:solidFill>
                  <a:srgbClr val="D5D5D5"/>
                </a:solidFill>
              </a:defRPr>
            </a:lvl1pPr>
          </a:lstStyle>
          <a:p>
            <a:pPr/>
            <a:r>
              <a:t>使用文档片段批量操作DOM</a:t>
            </a:r>
          </a:p>
        </p:txBody>
      </p:sp>
      <p:pic>
        <p:nvPicPr>
          <p:cNvPr id="223" name="线条 线条" descr="线条 线条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50899">
            <a:off x="11051052" y="7324043"/>
            <a:ext cx="1262460" cy="519688"/>
          </a:xfrm>
          <a:prstGeom prst="rect">
            <a:avLst/>
          </a:prstGeom>
        </p:spPr>
      </p:pic>
      <p:pic>
        <p:nvPicPr>
          <p:cNvPr id="225" name="carbon (3).png" descr="carbon (3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6714" y="4198086"/>
            <a:ext cx="10359160" cy="79025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61057" y="6110207"/>
            <a:ext cx="11371497" cy="29664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三明全量版首页优化"/>
          <p:cNvSpPr txBox="1"/>
          <p:nvPr/>
        </p:nvSpPr>
        <p:spPr>
          <a:xfrm>
            <a:off x="9340850" y="6318249"/>
            <a:ext cx="6400800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>
                <a:solidFill>
                  <a:srgbClr val="FFFFFF"/>
                </a:solidFill>
              </a:defRPr>
            </a:lvl1pPr>
          </a:lstStyle>
          <a:p>
            <a:pPr/>
            <a:r>
              <a:t>三明全量版首页优化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登录首页和portal的优化"/>
          <p:cNvSpPr txBox="1"/>
          <p:nvPr/>
        </p:nvSpPr>
        <p:spPr>
          <a:xfrm>
            <a:off x="951148" y="734882"/>
            <a:ext cx="7654609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>
                <a:solidFill>
                  <a:srgbClr val="FFFFFF"/>
                </a:solidFill>
              </a:defRPr>
            </a:lvl1pPr>
          </a:lstStyle>
          <a:p>
            <a:pPr/>
            <a:r>
              <a:t>登录首页和portal的优化</a:t>
            </a:r>
          </a:p>
        </p:txBody>
      </p:sp>
      <p:pic>
        <p:nvPicPr>
          <p:cNvPr id="231" name="截屏2023-03-06 10.49.43.png" descr="截屏2023-03-06 10.49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0214" y="2261394"/>
            <a:ext cx="12067035" cy="65370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截屏2023-03-06 10.50.12.png" descr="截屏2023-03-06 10.50.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67604" y="5985474"/>
            <a:ext cx="12172669" cy="72646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ervice worker"/>
          <p:cNvSpPr txBox="1"/>
          <p:nvPr/>
        </p:nvSpPr>
        <p:spPr>
          <a:xfrm>
            <a:off x="951148" y="802162"/>
            <a:ext cx="5120451" cy="94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>
                <a:solidFill>
                  <a:srgbClr val="FFFFFF"/>
                </a:solidFill>
              </a:defRPr>
            </a:lvl1pPr>
          </a:lstStyle>
          <a:p>
            <a:pPr/>
            <a:r>
              <a:t>Service worker</a:t>
            </a:r>
          </a:p>
        </p:txBody>
      </p:sp>
      <p:sp>
        <p:nvSpPr>
          <p:cNvPr id="235" name="W3C组织在2014年5月提出过Service Worker这样的HTML5 API"/>
          <p:cNvSpPr txBox="1"/>
          <p:nvPr/>
        </p:nvSpPr>
        <p:spPr>
          <a:xfrm>
            <a:off x="984481" y="2116885"/>
            <a:ext cx="2032383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5500">
              <a:defRPr b="1" sz="3600">
                <a:solidFill>
                  <a:srgbClr val="D5D5D5"/>
                </a:solidFill>
              </a:defRPr>
            </a:lvl1pPr>
          </a:lstStyle>
          <a:p>
            <a:pPr/>
            <a:r>
              <a:t>W3C组织在2014年5月提出过Service Worker这样的HTML5 API</a:t>
            </a:r>
          </a:p>
        </p:txBody>
      </p:sp>
      <p:sp>
        <p:nvSpPr>
          <p:cNvPr id="236" name="Sw是浏览器的一个高级特性，本质是web worker的另一个实例，独立于网页运行的脚本"/>
          <p:cNvSpPr txBox="1"/>
          <p:nvPr/>
        </p:nvSpPr>
        <p:spPr>
          <a:xfrm>
            <a:off x="984481" y="3434151"/>
            <a:ext cx="20323835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5500">
              <a:defRPr b="1" sz="3200"/>
            </a:lvl1pPr>
          </a:lstStyle>
          <a:p>
            <a:pPr/>
            <a:r>
              <a:t>Sw是浏览器的一个高级特性，本质是web worker的另一个实例，独立于网页运行的脚本</a:t>
            </a:r>
          </a:p>
        </p:txBody>
      </p:sp>
      <p:sp>
        <p:nvSpPr>
          <p:cNvPr id="237" name="特点…"/>
          <p:cNvSpPr txBox="1"/>
          <p:nvPr/>
        </p:nvSpPr>
        <p:spPr>
          <a:xfrm>
            <a:off x="1012453" y="5393922"/>
            <a:ext cx="21531582" cy="551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defRPr sz="3800">
                <a:solidFill>
                  <a:srgbClr val="FFFFFF"/>
                </a:solidFill>
              </a:defRPr>
            </a:pPr>
            <a:r>
              <a:t>特点</a:t>
            </a:r>
          </a:p>
          <a:p>
            <a:pPr marL="889000" indent="-889000" algn="l">
              <a:lnSpc>
                <a:spcPct val="90000"/>
              </a:lnSpc>
              <a:spcBef>
                <a:spcPts val="4500"/>
              </a:spcBef>
              <a:buSzPct val="100000"/>
              <a:buAutoNum type="arabicPeriod" startAt="1"/>
              <a:defRPr sz="3800">
                <a:solidFill>
                  <a:srgbClr val="FFFFFF"/>
                </a:solidFill>
              </a:defRPr>
            </a:pPr>
            <a:r>
              <a:t>独立于主线程</a:t>
            </a:r>
          </a:p>
          <a:p>
            <a:pPr marL="889000" indent="-889000" algn="l">
              <a:lnSpc>
                <a:spcPct val="90000"/>
              </a:lnSpc>
              <a:spcBef>
                <a:spcPts val="4500"/>
              </a:spcBef>
              <a:buSzPct val="100000"/>
              <a:buAutoNum type="arabicPeriod" startAt="1"/>
              <a:defRPr sz="3800">
                <a:solidFill>
                  <a:srgbClr val="FFFFFF"/>
                </a:solidFill>
              </a:defRPr>
            </a:pPr>
            <a:r>
              <a:t>拦截所有网站的请求并返回缓存文件，基于fetch API。配合cacheStorage来管理页面缓存</a:t>
            </a:r>
          </a:p>
          <a:p>
            <a:pPr marL="889000" indent="-889000" algn="l">
              <a:lnSpc>
                <a:spcPct val="90000"/>
              </a:lnSpc>
              <a:spcBef>
                <a:spcPts val="4500"/>
              </a:spcBef>
              <a:buSzPct val="100000"/>
              <a:buAutoNum type="arabicPeriod" startAt="1"/>
              <a:defRPr sz="3800">
                <a:solidFill>
                  <a:srgbClr val="FFFFFF"/>
                </a:solidFill>
              </a:defRPr>
            </a:pPr>
            <a:r>
              <a:t>无法操作DOM</a:t>
            </a:r>
          </a:p>
          <a:p>
            <a:pPr marL="889000" indent="-889000" algn="l">
              <a:lnSpc>
                <a:spcPct val="90000"/>
              </a:lnSpc>
              <a:spcBef>
                <a:spcPts val="4500"/>
              </a:spcBef>
              <a:buSzPct val="100000"/>
              <a:buAutoNum type="arabicPeriod" startAt="1"/>
              <a:defRPr sz="3800">
                <a:solidFill>
                  <a:srgbClr val="FFFFFF"/>
                </a:solidFill>
              </a:defRPr>
            </a:pPr>
            <a:r>
              <a:t>必须是https协议才能使用，或者基于本地的localhost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目录"/>
          <p:cNvSpPr txBox="1"/>
          <p:nvPr/>
        </p:nvSpPr>
        <p:spPr>
          <a:xfrm>
            <a:off x="951148" y="734882"/>
            <a:ext cx="1511301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>
                <a:solidFill>
                  <a:srgbClr val="FFFFFF"/>
                </a:solidFill>
              </a:defRPr>
            </a:lvl1pPr>
          </a:lstStyle>
          <a:p>
            <a:pPr/>
            <a:r>
              <a:t>目录</a:t>
            </a:r>
          </a:p>
        </p:txBody>
      </p:sp>
      <p:sp>
        <p:nvSpPr>
          <p:cNvPr id="156" name="浏览器的渲染引擎…"/>
          <p:cNvSpPr txBox="1"/>
          <p:nvPr/>
        </p:nvSpPr>
        <p:spPr>
          <a:xfrm>
            <a:off x="2789415" y="3832271"/>
            <a:ext cx="18805170" cy="4964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889000" indent="-889000" algn="l">
              <a:lnSpc>
                <a:spcPct val="90000"/>
              </a:lnSpc>
              <a:spcBef>
                <a:spcPts val="4500"/>
              </a:spcBef>
              <a:buSzPct val="100000"/>
              <a:buAutoNum type="arabicPeriod" startAt="1"/>
              <a:defRPr sz="4800">
                <a:solidFill>
                  <a:srgbClr val="FFFFFF"/>
                </a:solidFill>
              </a:defRPr>
            </a:pPr>
            <a:r>
              <a:t>浏览器的渲染引擎</a:t>
            </a:r>
          </a:p>
          <a:p>
            <a:pPr marL="889000" indent="-889000" algn="l">
              <a:lnSpc>
                <a:spcPct val="90000"/>
              </a:lnSpc>
              <a:spcBef>
                <a:spcPts val="4500"/>
              </a:spcBef>
              <a:buSzPct val="100000"/>
              <a:buAutoNum type="arabicPeriod" startAt="1"/>
              <a:defRPr sz="4800">
                <a:solidFill>
                  <a:srgbClr val="FFFFFF"/>
                </a:solidFill>
              </a:defRPr>
            </a:pPr>
            <a:r>
              <a:t>浏览器的重绘和重排</a:t>
            </a:r>
          </a:p>
          <a:p>
            <a:pPr marL="889000" indent="-889000" algn="l">
              <a:lnSpc>
                <a:spcPct val="90000"/>
              </a:lnSpc>
              <a:spcBef>
                <a:spcPts val="4500"/>
              </a:spcBef>
              <a:buSzPct val="100000"/>
              <a:buAutoNum type="arabicPeriod" startAt="1"/>
              <a:defRPr sz="4800">
                <a:solidFill>
                  <a:srgbClr val="FFFFFF"/>
                </a:solidFill>
              </a:defRPr>
            </a:pPr>
            <a:r>
              <a:t>三明全量版的首页优化</a:t>
            </a:r>
          </a:p>
          <a:p>
            <a:pPr marL="889000" indent="-889000" algn="l">
              <a:lnSpc>
                <a:spcPct val="90000"/>
              </a:lnSpc>
              <a:spcBef>
                <a:spcPts val="4500"/>
              </a:spcBef>
              <a:buSzPct val="100000"/>
              <a:buAutoNum type="arabicPeriod" startAt="1"/>
              <a:defRPr sz="4800">
                <a:solidFill>
                  <a:srgbClr val="FFFFFF"/>
                </a:solidFill>
              </a:defRPr>
            </a:pPr>
            <a:r>
              <a:t>SSR运用的内存泄漏排查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V8的代码缓存机制"/>
          <p:cNvSpPr txBox="1"/>
          <p:nvPr/>
        </p:nvSpPr>
        <p:spPr>
          <a:xfrm>
            <a:off x="8991600" y="6318249"/>
            <a:ext cx="5832221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>
                <a:solidFill>
                  <a:srgbClr val="FFFFFF"/>
                </a:solidFill>
              </a:defRPr>
            </a:lvl1pPr>
          </a:lstStyle>
          <a:p>
            <a:pPr/>
            <a:r>
              <a:t>V8的代码缓存机制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热启动和冷启动"/>
          <p:cNvSpPr txBox="1"/>
          <p:nvPr/>
        </p:nvSpPr>
        <p:spPr>
          <a:xfrm>
            <a:off x="951148" y="734882"/>
            <a:ext cx="5003801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>
                <a:solidFill>
                  <a:srgbClr val="FFFFFF"/>
                </a:solidFill>
              </a:defRPr>
            </a:lvl1pPr>
          </a:lstStyle>
          <a:p>
            <a:pPr/>
            <a:r>
              <a:t>热启动和冷启动</a:t>
            </a:r>
          </a:p>
        </p:txBody>
      </p:sp>
      <p:pic>
        <p:nvPicPr>
          <p:cNvPr id="242" name="V8.png" descr="V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1299" y="2711618"/>
            <a:ext cx="21681402" cy="108754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具体代码演示"/>
          <p:cNvSpPr txBox="1"/>
          <p:nvPr/>
        </p:nvSpPr>
        <p:spPr>
          <a:xfrm>
            <a:off x="10039350" y="6318249"/>
            <a:ext cx="4305300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>
                <a:solidFill>
                  <a:srgbClr val="FFFFFF"/>
                </a:solidFill>
              </a:defRPr>
            </a:lvl1pPr>
          </a:lstStyle>
          <a:p>
            <a:pPr/>
            <a:r>
              <a:t>具体代码演示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优化前后性能数据对比"/>
          <p:cNvSpPr txBox="1"/>
          <p:nvPr/>
        </p:nvSpPr>
        <p:spPr>
          <a:xfrm>
            <a:off x="951148" y="734882"/>
            <a:ext cx="7099301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>
                <a:solidFill>
                  <a:srgbClr val="FFFFFF"/>
                </a:solidFill>
              </a:defRPr>
            </a:lvl1pPr>
          </a:lstStyle>
          <a:p>
            <a:pPr/>
            <a:r>
              <a:t>优化前后性能数据对比</a:t>
            </a:r>
          </a:p>
        </p:txBody>
      </p:sp>
      <p:sp>
        <p:nvSpPr>
          <p:cNvPr id="247" name="FCP(first contentful paint) 首次内容渲染即首屏时间"/>
          <p:cNvSpPr txBox="1"/>
          <p:nvPr/>
        </p:nvSpPr>
        <p:spPr>
          <a:xfrm>
            <a:off x="984481" y="2116885"/>
            <a:ext cx="2032383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5500">
              <a:defRPr b="1" sz="3600">
                <a:solidFill>
                  <a:srgbClr val="D5D5D5"/>
                </a:solidFill>
              </a:defRPr>
            </a:lvl1pPr>
          </a:lstStyle>
          <a:p>
            <a:pPr/>
            <a:r>
              <a:t>FCP(first contentful paint) 首次内容渲染即首屏时间</a:t>
            </a:r>
          </a:p>
        </p:txBody>
      </p:sp>
      <p:pic>
        <p:nvPicPr>
          <p:cNvPr id="248" name="截屏2023-03-06 10.01.46.png" descr="截屏2023-03-06 10.01.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4196" y="8241289"/>
            <a:ext cx="13499640" cy="5105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截屏2023-03-06 10.00.32.png" descr="截屏2023-03-06 10.00.3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0389" y="3155988"/>
            <a:ext cx="12587254" cy="4782800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优化前：FCP: 1800ms"/>
          <p:cNvSpPr txBox="1"/>
          <p:nvPr/>
        </p:nvSpPr>
        <p:spPr>
          <a:xfrm>
            <a:off x="16467475" y="3155988"/>
            <a:ext cx="625724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优化前：FCP: 1800ms</a:t>
            </a:r>
          </a:p>
        </p:txBody>
      </p:sp>
      <p:pic>
        <p:nvPicPr>
          <p:cNvPr id="251" name="线条 线条" descr="线条 线条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18339801" y="6435307"/>
            <a:ext cx="2173649" cy="519688"/>
          </a:xfrm>
          <a:prstGeom prst="rect">
            <a:avLst/>
          </a:prstGeom>
        </p:spPr>
      </p:pic>
      <p:sp>
        <p:nvSpPr>
          <p:cNvPr id="253" name="优化前：FCP: 626ms"/>
          <p:cNvSpPr txBox="1"/>
          <p:nvPr/>
        </p:nvSpPr>
        <p:spPr>
          <a:xfrm>
            <a:off x="16467475" y="9229950"/>
            <a:ext cx="5918303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优化前：FCP: 626ms</a:t>
            </a:r>
          </a:p>
        </p:txBody>
      </p:sp>
      <p:sp>
        <p:nvSpPr>
          <p:cNvPr id="254" name="约60%"/>
          <p:cNvSpPr txBox="1"/>
          <p:nvPr/>
        </p:nvSpPr>
        <p:spPr>
          <a:xfrm>
            <a:off x="20125190" y="6140132"/>
            <a:ext cx="3616638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约60%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SR运用的内存泄漏排查"/>
          <p:cNvSpPr txBox="1"/>
          <p:nvPr/>
        </p:nvSpPr>
        <p:spPr>
          <a:xfrm>
            <a:off x="8286115" y="6318249"/>
            <a:ext cx="7811771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>
                <a:solidFill>
                  <a:srgbClr val="FFFFFF"/>
                </a:solidFill>
              </a:defRPr>
            </a:lvl1pPr>
          </a:lstStyle>
          <a:p>
            <a:pPr/>
            <a:r>
              <a:t>SSR运用的内存泄漏排查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SR vs SSR"/>
          <p:cNvSpPr txBox="1"/>
          <p:nvPr/>
        </p:nvSpPr>
        <p:spPr>
          <a:xfrm>
            <a:off x="10128408" y="6385530"/>
            <a:ext cx="4127184" cy="94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>
                <a:solidFill>
                  <a:srgbClr val="FFFFFF"/>
                </a:solidFill>
              </a:defRPr>
            </a:lvl1pPr>
          </a:lstStyle>
          <a:p>
            <a:pPr/>
            <a:r>
              <a:t>CSR vs SSR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使用node-inspector排查内存泄漏的步骤"/>
          <p:cNvSpPr txBox="1"/>
          <p:nvPr/>
        </p:nvSpPr>
        <p:spPr>
          <a:xfrm>
            <a:off x="951148" y="734882"/>
            <a:ext cx="12893359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>
                <a:solidFill>
                  <a:srgbClr val="FFFFFF"/>
                </a:solidFill>
              </a:defRPr>
            </a:lvl1pPr>
          </a:lstStyle>
          <a:p>
            <a:pPr/>
            <a:r>
              <a:t>使用node-inspector排查内存泄漏的步骤</a:t>
            </a:r>
          </a:p>
        </p:txBody>
      </p:sp>
      <p:sp>
        <p:nvSpPr>
          <p:cNvPr id="261" name="输入指令 node —inspect server.js 启动入口文件"/>
          <p:cNvSpPr txBox="1"/>
          <p:nvPr/>
        </p:nvSpPr>
        <p:spPr>
          <a:xfrm>
            <a:off x="956897" y="2613392"/>
            <a:ext cx="2032383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5500">
              <a:defRPr b="1" sz="3600">
                <a:solidFill>
                  <a:srgbClr val="D5D5D5"/>
                </a:solidFill>
              </a:defRPr>
            </a:lvl1pPr>
          </a:lstStyle>
          <a:p>
            <a:pPr/>
            <a:r>
              <a:t>输入指令 node —inspect server.js 启动入口文件</a:t>
            </a:r>
          </a:p>
        </p:txBody>
      </p:sp>
      <p:pic>
        <p:nvPicPr>
          <p:cNvPr id="26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3591" y="5701405"/>
            <a:ext cx="9851185" cy="4895921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点击chrome devtool中的nodejs图标"/>
          <p:cNvSpPr txBox="1"/>
          <p:nvPr/>
        </p:nvSpPr>
        <p:spPr>
          <a:xfrm>
            <a:off x="956897" y="4149002"/>
            <a:ext cx="2032383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5500">
              <a:defRPr b="1" sz="3600">
                <a:solidFill>
                  <a:srgbClr val="D5D5D5"/>
                </a:solidFill>
              </a:defRPr>
            </a:lvl1pPr>
          </a:lstStyle>
          <a:p>
            <a:pPr/>
            <a:r>
              <a:t>点击chrome devtool中的nodejs图标</a:t>
            </a:r>
          </a:p>
        </p:txBody>
      </p:sp>
      <p:pic>
        <p:nvPicPr>
          <p:cNvPr id="264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24849" y="4555748"/>
            <a:ext cx="9458401" cy="85099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内存泄漏的表现"/>
          <p:cNvSpPr txBox="1"/>
          <p:nvPr/>
        </p:nvSpPr>
        <p:spPr>
          <a:xfrm>
            <a:off x="951148" y="734882"/>
            <a:ext cx="5003801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>
                <a:solidFill>
                  <a:srgbClr val="FFFFFF"/>
                </a:solidFill>
              </a:defRPr>
            </a:lvl1pPr>
          </a:lstStyle>
          <a:p>
            <a:pPr/>
            <a:r>
              <a:t>内存泄漏的表现</a:t>
            </a:r>
          </a:p>
        </p:txBody>
      </p:sp>
      <p:sp>
        <p:nvSpPr>
          <p:cNvPr id="267" name="经过获取多次内存快照，内存快照的大小呈递增趋势"/>
          <p:cNvSpPr txBox="1"/>
          <p:nvPr/>
        </p:nvSpPr>
        <p:spPr>
          <a:xfrm>
            <a:off x="984481" y="2116885"/>
            <a:ext cx="2032383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5500">
              <a:defRPr b="1" sz="3600">
                <a:solidFill>
                  <a:srgbClr val="D5D5D5"/>
                </a:solidFill>
              </a:defRPr>
            </a:lvl1pPr>
          </a:lstStyle>
          <a:p>
            <a:pPr/>
            <a:r>
              <a:t>经过获取多次内存快照，内存快照的大小呈递增趋势</a:t>
            </a:r>
          </a:p>
        </p:txBody>
      </p:sp>
      <p:pic>
        <p:nvPicPr>
          <p:cNvPr id="26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93214" y="4007660"/>
            <a:ext cx="8197573" cy="82834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降序排列retained Size 列"/>
          <p:cNvSpPr txBox="1"/>
          <p:nvPr/>
        </p:nvSpPr>
        <p:spPr>
          <a:xfrm>
            <a:off x="951148" y="734882"/>
            <a:ext cx="8121207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>
                <a:solidFill>
                  <a:srgbClr val="FFFFFF"/>
                </a:solidFill>
              </a:defRPr>
            </a:lvl1pPr>
          </a:lstStyle>
          <a:p>
            <a:pPr/>
            <a:r>
              <a:t>降序排列retained Size 列</a:t>
            </a:r>
          </a:p>
        </p:txBody>
      </p:sp>
      <p:sp>
        <p:nvSpPr>
          <p:cNvPr id="271" name="文本"/>
          <p:cNvSpPr txBox="1"/>
          <p:nvPr/>
        </p:nvSpPr>
        <p:spPr>
          <a:xfrm>
            <a:off x="984481" y="2116885"/>
            <a:ext cx="20323835" cy="7366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 defTabSz="825500">
              <a:defRPr b="1" sz="3600">
                <a:solidFill>
                  <a:srgbClr val="D5D5D5"/>
                </a:solidFill>
              </a:defRPr>
            </a:pPr>
          </a:p>
        </p:txBody>
      </p:sp>
      <p:pic>
        <p:nvPicPr>
          <p:cNvPr id="272" name="截屏2023-03-06 23.13.55.png" descr="截屏2023-03-06 23.13.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4204" y="4404552"/>
            <a:ext cx="17535592" cy="74896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查找可能的内存泄漏点"/>
          <p:cNvSpPr txBox="1"/>
          <p:nvPr/>
        </p:nvSpPr>
        <p:spPr>
          <a:xfrm>
            <a:off x="951148" y="734882"/>
            <a:ext cx="7099301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>
                <a:solidFill>
                  <a:srgbClr val="FFFFFF"/>
                </a:solidFill>
              </a:defRPr>
            </a:lvl1pPr>
          </a:lstStyle>
          <a:p>
            <a:pPr/>
            <a:r>
              <a:t>查找可能的内存泄漏点</a:t>
            </a:r>
          </a:p>
        </p:txBody>
      </p:sp>
      <p:sp>
        <p:nvSpPr>
          <p:cNvPr id="275" name="在服务端代码（entry-server.js）中执行了多次sentry的初始化操作"/>
          <p:cNvSpPr txBox="1"/>
          <p:nvPr/>
        </p:nvSpPr>
        <p:spPr>
          <a:xfrm>
            <a:off x="984481" y="2116885"/>
            <a:ext cx="2032383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5500">
              <a:defRPr b="1" sz="3600">
                <a:solidFill>
                  <a:srgbClr val="D5D5D5"/>
                </a:solidFill>
              </a:defRPr>
            </a:lvl1pPr>
          </a:lstStyle>
          <a:p>
            <a:pPr/>
            <a:r>
              <a:t>在服务端代码（entry-server.js）中执行了多次sentry的初始化操作</a:t>
            </a:r>
          </a:p>
        </p:txBody>
      </p:sp>
      <p:pic>
        <p:nvPicPr>
          <p:cNvPr id="276" name="截屏2023-03-06 23.15.49.png" descr="截屏2023-03-06 23.15.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7404" y="3155988"/>
            <a:ext cx="12000647" cy="90392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截屏2023-03-06 23.17.49.png" descr="截屏2023-03-06 23.17.4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21185" y="3456412"/>
            <a:ext cx="11468920" cy="71859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浏览器的渲染引擎"/>
          <p:cNvSpPr txBox="1"/>
          <p:nvPr/>
        </p:nvSpPr>
        <p:spPr>
          <a:xfrm>
            <a:off x="9340850" y="6318249"/>
            <a:ext cx="5702300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>
                <a:solidFill>
                  <a:srgbClr val="FFFFFF"/>
                </a:solidFill>
              </a:defRPr>
            </a:lvl1pPr>
          </a:lstStyle>
          <a:p>
            <a:pPr/>
            <a:r>
              <a:t>浏览器的渲染引擎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查找可能的内存泄漏点"/>
          <p:cNvSpPr txBox="1"/>
          <p:nvPr/>
        </p:nvSpPr>
        <p:spPr>
          <a:xfrm>
            <a:off x="951148" y="734882"/>
            <a:ext cx="7099301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>
                <a:solidFill>
                  <a:srgbClr val="FFFFFF"/>
                </a:solidFill>
              </a:defRPr>
            </a:lvl1pPr>
          </a:lstStyle>
          <a:p>
            <a:pPr/>
            <a:r>
              <a:t>查找可能的内存泄漏点</a:t>
            </a:r>
          </a:p>
        </p:txBody>
      </p:sp>
      <p:sp>
        <p:nvSpPr>
          <p:cNvPr id="280" name="将sentry初始化操作移动到客户端代码(entry-client.js)中即可解决内存泄漏问题"/>
          <p:cNvSpPr txBox="1"/>
          <p:nvPr/>
        </p:nvSpPr>
        <p:spPr>
          <a:xfrm>
            <a:off x="984481" y="2116885"/>
            <a:ext cx="2032383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5500">
              <a:defRPr b="1" sz="3600">
                <a:solidFill>
                  <a:srgbClr val="D5D5D5"/>
                </a:solidFill>
              </a:defRPr>
            </a:lvl1pPr>
          </a:lstStyle>
          <a:p>
            <a:pPr/>
            <a:r>
              <a:t>将sentry初始化操作移动到客户端代码(entry-client.js)中即可解决内存泄漏问题</a:t>
            </a:r>
          </a:p>
        </p:txBody>
      </p:sp>
      <p:pic>
        <p:nvPicPr>
          <p:cNvPr id="281" name="截屏2023-03-06 23.27.06.png" descr="截屏2023-03-06 23.27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2016" y="3703227"/>
            <a:ext cx="13048766" cy="88922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hanks"/>
          <p:cNvSpPr txBox="1"/>
          <p:nvPr/>
        </p:nvSpPr>
        <p:spPr>
          <a:xfrm>
            <a:off x="9658400" y="5933216"/>
            <a:ext cx="5067200" cy="1849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232" sz="11600">
                <a:solidFill>
                  <a:srgbClr val="FFFFFF"/>
                </a:solidFill>
              </a:defRPr>
            </a:lvl1pPr>
          </a:lstStyle>
          <a:p>
            <a:pPr/>
            <a:r>
              <a:t>Thanks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渲染过程"/>
          <p:cNvSpPr txBox="1"/>
          <p:nvPr/>
        </p:nvSpPr>
        <p:spPr>
          <a:xfrm>
            <a:off x="951148" y="734882"/>
            <a:ext cx="2908301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>
                <a:solidFill>
                  <a:srgbClr val="FFFFFF"/>
                </a:solidFill>
              </a:defRPr>
            </a:lvl1pPr>
          </a:lstStyle>
          <a:p>
            <a:pPr/>
            <a:r>
              <a:t>渲染过程</a:t>
            </a:r>
          </a:p>
        </p:txBody>
      </p:sp>
      <p:sp>
        <p:nvSpPr>
          <p:cNvPr id="161" name="渲染引擎从网络层获取到请求的文档内容"/>
          <p:cNvSpPr txBox="1"/>
          <p:nvPr/>
        </p:nvSpPr>
        <p:spPr>
          <a:xfrm>
            <a:off x="984481" y="2116885"/>
            <a:ext cx="2032383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5500">
              <a:defRPr b="1" sz="3600">
                <a:solidFill>
                  <a:srgbClr val="D5D5D5"/>
                </a:solidFill>
              </a:defRPr>
            </a:lvl1pPr>
          </a:lstStyle>
          <a:p>
            <a:pPr/>
            <a:r>
              <a:t>渲染引擎从网络层获取到请求的文档内容</a:t>
            </a:r>
          </a:p>
        </p:txBody>
      </p:sp>
      <p:grpSp>
        <p:nvGrpSpPr>
          <p:cNvPr id="164" name="渲染过程.png"/>
          <p:cNvGrpSpPr/>
          <p:nvPr/>
        </p:nvGrpSpPr>
        <p:grpSpPr>
          <a:xfrm>
            <a:off x="1879600" y="5746750"/>
            <a:ext cx="20624800" cy="2222500"/>
            <a:chOff x="0" y="0"/>
            <a:chExt cx="20624800" cy="2222500"/>
          </a:xfrm>
        </p:grpSpPr>
        <p:pic>
          <p:nvPicPr>
            <p:cNvPr id="163" name="渲染过程.png" descr="渲染过程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0800" y="50800"/>
              <a:ext cx="20523200" cy="21209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2" name="渲染过程.png" descr="渲染过程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0624800" cy="22225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DOM树的构建"/>
          <p:cNvSpPr txBox="1"/>
          <p:nvPr/>
        </p:nvSpPr>
        <p:spPr>
          <a:xfrm>
            <a:off x="951148" y="734882"/>
            <a:ext cx="4602862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>
                <a:solidFill>
                  <a:srgbClr val="FFFFFF"/>
                </a:solidFill>
              </a:defRPr>
            </a:lvl1pPr>
          </a:lstStyle>
          <a:p>
            <a:pPr/>
            <a:r>
              <a:t>DOM树的构建</a:t>
            </a:r>
          </a:p>
        </p:txBody>
      </p:sp>
      <p:sp>
        <p:nvSpPr>
          <p:cNvPr id="167" name="浏览器无法直接理解和使用HTML，需要将HTML转换为浏览器能够立即的结构——DOM树"/>
          <p:cNvSpPr txBox="1"/>
          <p:nvPr/>
        </p:nvSpPr>
        <p:spPr>
          <a:xfrm>
            <a:off x="984481" y="2116885"/>
            <a:ext cx="2032383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5500">
              <a:defRPr b="1" sz="3600">
                <a:solidFill>
                  <a:srgbClr val="D5D5D5"/>
                </a:solidFill>
              </a:defRPr>
            </a:lvl1pPr>
          </a:lstStyle>
          <a:p>
            <a:pPr/>
            <a:r>
              <a:t>浏览器无法直接理解和使用HTML，需要将HTML转换为浏览器能够立即的结构——DOM树</a:t>
            </a:r>
          </a:p>
        </p:txBody>
      </p:sp>
      <p:pic>
        <p:nvPicPr>
          <p:cNvPr id="168" name="carbon (10).png" descr="carbon (10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2100" y="4028242"/>
            <a:ext cx="9894917" cy="9005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线条 线条" descr="线条 线条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91766" y="7889521"/>
            <a:ext cx="1371601" cy="519688"/>
          </a:xfrm>
          <a:prstGeom prst="rect">
            <a:avLst/>
          </a:prstGeom>
        </p:spPr>
      </p:pic>
      <p:pic>
        <p:nvPicPr>
          <p:cNvPr id="171" name="无标题-2023-01-18-1023.png" descr="无标题-2023-01-18-102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98599" y="4335066"/>
            <a:ext cx="11239440" cy="83914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构建CSSOM树"/>
          <p:cNvSpPr txBox="1"/>
          <p:nvPr/>
        </p:nvSpPr>
        <p:spPr>
          <a:xfrm>
            <a:off x="951148" y="734882"/>
            <a:ext cx="4811015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>
                <a:solidFill>
                  <a:srgbClr val="FFFFFF"/>
                </a:solidFill>
              </a:defRPr>
            </a:lvl1pPr>
          </a:lstStyle>
          <a:p>
            <a:pPr/>
            <a:r>
              <a:t>构建CSSOM树</a:t>
            </a:r>
          </a:p>
        </p:txBody>
      </p:sp>
      <p:sp>
        <p:nvSpPr>
          <p:cNvPr id="174" name="CSSOM(CSS Object Model),浏览器需要把CSS转化为浏览器可以操作的东西-CSSOM"/>
          <p:cNvSpPr txBox="1"/>
          <p:nvPr/>
        </p:nvSpPr>
        <p:spPr>
          <a:xfrm>
            <a:off x="984481" y="2116885"/>
            <a:ext cx="2032383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5500">
              <a:defRPr b="1" sz="3600">
                <a:solidFill>
                  <a:srgbClr val="D5D5D5"/>
                </a:solidFill>
              </a:defRPr>
            </a:lvl1pPr>
          </a:lstStyle>
          <a:p>
            <a:pPr/>
            <a:r>
              <a:t>CSSOM(CSS Object Model),浏览器需要把CSS转化为浏览器可以操作的东西-CSSOM</a:t>
            </a:r>
          </a:p>
        </p:txBody>
      </p:sp>
      <p:pic>
        <p:nvPicPr>
          <p:cNvPr id="175" name="carbon (11).png" descr="carbon (1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580" y="3155988"/>
            <a:ext cx="5693457" cy="104838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CSSOm.png" descr="CSSO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82295" y="4293272"/>
            <a:ext cx="14725065" cy="5897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线条 线条" descr="线条 线条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38940" y="6598156"/>
            <a:ext cx="1371600" cy="51968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构建渲染树"/>
          <p:cNvSpPr txBox="1"/>
          <p:nvPr/>
        </p:nvSpPr>
        <p:spPr>
          <a:xfrm>
            <a:off x="951148" y="734882"/>
            <a:ext cx="3606801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>
                <a:solidFill>
                  <a:srgbClr val="FFFFFF"/>
                </a:solidFill>
              </a:defRPr>
            </a:lvl1pPr>
          </a:lstStyle>
          <a:p>
            <a:pPr/>
            <a:r>
              <a:t>构建渲染树</a:t>
            </a:r>
          </a:p>
        </p:txBody>
      </p:sp>
      <p:sp>
        <p:nvSpPr>
          <p:cNvPr id="181" name="HTML中的可视指令和CSSOM树的样式数据结合起来创建渲染树"/>
          <p:cNvSpPr txBox="1"/>
          <p:nvPr/>
        </p:nvSpPr>
        <p:spPr>
          <a:xfrm>
            <a:off x="984481" y="2116885"/>
            <a:ext cx="2032383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5500">
              <a:defRPr b="1" sz="3600">
                <a:solidFill>
                  <a:srgbClr val="D5D5D5"/>
                </a:solidFill>
              </a:defRPr>
            </a:lvl1pPr>
          </a:lstStyle>
          <a:p>
            <a:pPr/>
            <a:r>
              <a:t>HTML中的可视指令和CSSOM树的样式数据结合起来创建渲染树</a:t>
            </a:r>
          </a:p>
        </p:txBody>
      </p:sp>
      <p:sp>
        <p:nvSpPr>
          <p:cNvPr id="182" name="浏览器会做以下几个事情"/>
          <p:cNvSpPr txBox="1"/>
          <p:nvPr/>
        </p:nvSpPr>
        <p:spPr>
          <a:xfrm>
            <a:off x="1049892" y="3738297"/>
            <a:ext cx="68199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浏览器会做以下几个事情</a:t>
            </a:r>
          </a:p>
        </p:txBody>
      </p:sp>
      <p:sp>
        <p:nvSpPr>
          <p:cNvPr id="183" name="从根节点开始，遍历可见节点。一些节点（script、meta标签等）会被忽略。通过样式隐藏的节点也会被忽略(display: none)…"/>
          <p:cNvSpPr txBox="1"/>
          <p:nvPr/>
        </p:nvSpPr>
        <p:spPr>
          <a:xfrm>
            <a:off x="1099379" y="6289729"/>
            <a:ext cx="19303806" cy="3719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889000" indent="-889000" algn="l">
              <a:spcBef>
                <a:spcPts val="4500"/>
              </a:spcBef>
              <a:buSzPct val="100000"/>
              <a:buAutoNum type="arabicPeriod" startAt="1"/>
              <a:defRPr sz="3400">
                <a:solidFill>
                  <a:srgbClr val="FFFFFF"/>
                </a:solidFill>
              </a:defRPr>
            </a:pPr>
            <a:r>
              <a:t>从根节点开始，遍历可见节点。一些节点（script、meta标签等）会被忽略。通过样式隐藏的节点也会被忽略(display: none)</a:t>
            </a:r>
          </a:p>
          <a:p>
            <a:pPr marL="889000" indent="-889000" algn="l">
              <a:spcBef>
                <a:spcPts val="4500"/>
              </a:spcBef>
              <a:buSzPct val="100000"/>
              <a:buAutoNum type="arabicPeriod" startAt="1"/>
              <a:defRPr sz="3400">
                <a:solidFill>
                  <a:srgbClr val="FFFFFF"/>
                </a:solidFill>
              </a:defRPr>
            </a:pPr>
            <a:r>
              <a:t>浏览器为每个可见节点应用相对应的CSSOM规则并应用这些样式规则</a:t>
            </a:r>
          </a:p>
          <a:p>
            <a:pPr marL="889000" indent="-889000" algn="l">
              <a:spcBef>
                <a:spcPts val="4500"/>
              </a:spcBef>
              <a:buSzPct val="100000"/>
              <a:buAutoNum type="arabicPeriod" startAt="1"/>
              <a:defRPr sz="3400">
                <a:solidFill>
                  <a:srgbClr val="FFFFFF"/>
                </a:solidFill>
              </a:defRPr>
            </a:pPr>
            <a:r>
              <a:t>释放出通过计算样式得到的可见节点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渲染树布局"/>
          <p:cNvSpPr txBox="1"/>
          <p:nvPr/>
        </p:nvSpPr>
        <p:spPr>
          <a:xfrm>
            <a:off x="951148" y="734882"/>
            <a:ext cx="3606801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>
                <a:solidFill>
                  <a:srgbClr val="FFFFFF"/>
                </a:solidFill>
              </a:defRPr>
            </a:lvl1pPr>
          </a:lstStyle>
          <a:p>
            <a:pPr/>
            <a:r>
              <a:t>渲染树布局</a:t>
            </a:r>
          </a:p>
        </p:txBody>
      </p:sp>
      <p:sp>
        <p:nvSpPr>
          <p:cNvPr id="186" name="渲染树构建好之后还需要计算元素的位置和大小，称为布局"/>
          <p:cNvSpPr txBox="1"/>
          <p:nvPr/>
        </p:nvSpPr>
        <p:spPr>
          <a:xfrm>
            <a:off x="984481" y="2116885"/>
            <a:ext cx="2032383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5500">
              <a:defRPr b="1" sz="3600">
                <a:solidFill>
                  <a:srgbClr val="D5D5D5"/>
                </a:solidFill>
              </a:defRPr>
            </a:lvl1pPr>
          </a:lstStyle>
          <a:p>
            <a:pPr/>
            <a:r>
              <a:t>渲染树构建好之后还需要计算元素的位置和大小，称为布局</a:t>
            </a:r>
          </a:p>
        </p:txBody>
      </p:sp>
      <p:sp>
        <p:nvSpPr>
          <p:cNvPr id="187" name="从根渲染器开始进行递归渲染，为每一个需要计算几何信息的渲染器提供信息。计算出每个节点在屏幕上显示的准确位置"/>
          <p:cNvSpPr txBox="1"/>
          <p:nvPr/>
        </p:nvSpPr>
        <p:spPr>
          <a:xfrm>
            <a:off x="2778238" y="5399750"/>
            <a:ext cx="18827525" cy="1582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spcBef>
                <a:spcPts val="4500"/>
              </a:spcBef>
              <a:defRPr sz="3800">
                <a:solidFill>
                  <a:srgbClr val="FFFFFF"/>
                </a:solidFill>
              </a:defRPr>
            </a:lvl1pPr>
          </a:lstStyle>
          <a:p>
            <a:pPr/>
            <a:r>
              <a:t>从根渲染器开始进行递归渲染，为每一个需要计算几何信息的渲染器提供信息。计算出每个节点在屏幕上显示的准确位置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绘制渲染树"/>
          <p:cNvSpPr txBox="1"/>
          <p:nvPr/>
        </p:nvSpPr>
        <p:spPr>
          <a:xfrm>
            <a:off x="951148" y="734882"/>
            <a:ext cx="3606801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>
                <a:solidFill>
                  <a:srgbClr val="FFFFFF"/>
                </a:solidFill>
              </a:defRPr>
            </a:lvl1pPr>
          </a:lstStyle>
          <a:p>
            <a:pPr/>
            <a:r>
              <a:t>绘制渲染树</a:t>
            </a:r>
          </a:p>
        </p:txBody>
      </p:sp>
      <p:sp>
        <p:nvSpPr>
          <p:cNvPr id="190" name="遍历渲染器树后调用渲染器的paint()方法"/>
          <p:cNvSpPr txBox="1"/>
          <p:nvPr/>
        </p:nvSpPr>
        <p:spPr>
          <a:xfrm>
            <a:off x="984481" y="2116885"/>
            <a:ext cx="2032383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5500">
              <a:defRPr b="1" sz="3600">
                <a:solidFill>
                  <a:srgbClr val="D5D5D5"/>
                </a:solidFill>
              </a:defRPr>
            </a:lvl1pPr>
          </a:lstStyle>
          <a:p>
            <a:pPr/>
            <a:r>
              <a:t>遍历渲染器树后调用渲染器的paint()方法</a:t>
            </a:r>
          </a:p>
        </p:txBody>
      </p:sp>
      <p:pic>
        <p:nvPicPr>
          <p:cNvPr id="191" name="绘制.png" descr="绘制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43565" y="5132575"/>
            <a:ext cx="16776701" cy="5130801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不会等待所有HTML解析完成后才开始构建和布局渲染树，会先解析和显示部分内容。并持续处理从网络接收的剩下的内容。"/>
          <p:cNvSpPr txBox="1"/>
          <p:nvPr/>
        </p:nvSpPr>
        <p:spPr>
          <a:xfrm>
            <a:off x="1157417" y="4084064"/>
            <a:ext cx="4791294" cy="7227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spcBef>
                <a:spcPts val="4500"/>
              </a:spcBef>
              <a:defRPr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不会等待所有HTML解析完成后才开始构建和布局渲染树，会先解析和显示部分内容。并持续处理从网络接收的剩下的内容。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